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FE20BE-5AEE-4E98-BD1C-E88D28E108D5}" type="datetimeFigureOut">
              <a:rPr lang="en-GB" smtClean="0"/>
              <a:t>21/04/2015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E66C2-FA9F-42AA-95A7-B1041561CA13}"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E20BE-5AEE-4E98-BD1C-E88D28E108D5}" type="datetimeFigureOut">
              <a:rPr lang="en-GB" smtClean="0"/>
              <a:t>21/04/2015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E66C2-FA9F-42AA-95A7-B1041561CA13}"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FE20BE-5AEE-4E98-BD1C-E88D28E108D5}" type="datetimeFigureOut">
              <a:rPr lang="en-GB" smtClean="0"/>
              <a:t>21/04/2015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E66C2-FA9F-42AA-95A7-B1041561CA13}"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FE20BE-5AEE-4E98-BD1C-E88D28E108D5}" type="datetimeFigureOut">
              <a:rPr lang="en-GB" smtClean="0"/>
              <a:t>21/04/2015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E66C2-FA9F-42AA-95A7-B1041561CA13}"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E20BE-5AEE-4E98-BD1C-E88D28E108D5}" type="datetimeFigureOut">
              <a:rPr lang="en-GB" smtClean="0"/>
              <a:t>21/04/2015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E66C2-FA9F-42AA-95A7-B1041561CA13}"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FE20BE-5AEE-4E98-BD1C-E88D28E108D5}" type="datetimeFigureOut">
              <a:rPr lang="en-GB" smtClean="0"/>
              <a:t>21/04/2015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9E66C2-FA9F-42AA-95A7-B1041561CA13}"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FE20BE-5AEE-4E98-BD1C-E88D28E108D5}" type="datetimeFigureOut">
              <a:rPr lang="en-GB" smtClean="0"/>
              <a:t>21/04/2015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9E66C2-FA9F-42AA-95A7-B1041561CA13}"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FE20BE-5AEE-4E98-BD1C-E88D28E108D5}" type="datetimeFigureOut">
              <a:rPr lang="en-GB" smtClean="0"/>
              <a:t>21/04/2015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9E66C2-FA9F-42AA-95A7-B1041561CA13}"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E20BE-5AEE-4E98-BD1C-E88D28E108D5}" type="datetimeFigureOut">
              <a:rPr lang="en-GB" smtClean="0"/>
              <a:t>21/04/2015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9E66C2-FA9F-42AA-95A7-B1041561CA13}"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E20BE-5AEE-4E98-BD1C-E88D28E108D5}" type="datetimeFigureOut">
              <a:rPr lang="en-GB" smtClean="0"/>
              <a:t>21/04/2015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9E66C2-FA9F-42AA-95A7-B1041561CA13}"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E20BE-5AEE-4E98-BD1C-E88D28E108D5}" type="datetimeFigureOut">
              <a:rPr lang="en-GB" smtClean="0"/>
              <a:t>21/04/2015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9E66C2-FA9F-42AA-95A7-B1041561CA13}"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CFE20BE-5AEE-4E98-BD1C-E88D28E108D5}" type="datetimeFigureOut">
              <a:rPr lang="en-GB" smtClean="0"/>
              <a:t>21/04/2015</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59E66C2-FA9F-42AA-95A7-B1041561CA1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bodyPr>
          <a:lstStyle/>
          <a:p>
            <a:r>
              <a:rPr lang="en-GB" sz="3600" b="1" dirty="0" smtClean="0">
                <a:solidFill>
                  <a:srgbClr val="00B0F0"/>
                </a:solidFill>
              </a:rPr>
              <a:t>Your Body Belongs To You!</a:t>
            </a:r>
            <a:endParaRPr lang="en-GB" sz="3600" b="1" dirty="0">
              <a:solidFill>
                <a:srgbClr val="00B0F0"/>
              </a:solidFill>
            </a:endParaRPr>
          </a:p>
        </p:txBody>
      </p:sp>
      <p:sp>
        <p:nvSpPr>
          <p:cNvPr id="2" name="Title 1"/>
          <p:cNvSpPr>
            <a:spLocks noGrp="1"/>
          </p:cNvSpPr>
          <p:nvPr>
            <p:ph type="ctrTitle"/>
          </p:nvPr>
        </p:nvSpPr>
        <p:spPr/>
        <p:txBody>
          <a:bodyPr/>
          <a:lstStyle/>
          <a:p>
            <a:r>
              <a:rPr lang="en-GB" dirty="0" smtClean="0">
                <a:solidFill>
                  <a:srgbClr val="7030A0"/>
                </a:solidFill>
              </a:rPr>
              <a:t>Safe Touch</a:t>
            </a:r>
            <a:endParaRPr lang="en-GB"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268761"/>
            <a:ext cx="4608512"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692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3"/>
            <a:ext cx="8418512" cy="4154984"/>
          </a:xfrm>
          <a:prstGeom prst="rect">
            <a:avLst/>
          </a:prstGeom>
          <a:noFill/>
        </p:spPr>
        <p:txBody>
          <a:bodyPr wrap="square" rtlCol="0">
            <a:spAutoFit/>
          </a:bodyPr>
          <a:lstStyle/>
          <a:p>
            <a:r>
              <a:rPr lang="en-GB" sz="2400" b="1" dirty="0" smtClean="0"/>
              <a:t>But, if anyone wants to touch your private parts in a way that makes you feel</a:t>
            </a:r>
          </a:p>
          <a:p>
            <a:r>
              <a:rPr lang="en-GB" sz="2400" b="1" dirty="0"/>
              <a:t>u</a:t>
            </a:r>
            <a:r>
              <a:rPr lang="en-GB" sz="2400" b="1" dirty="0" smtClean="0"/>
              <a:t>pset </a:t>
            </a:r>
            <a:r>
              <a:rPr lang="en-GB" sz="2400" b="1" dirty="0"/>
              <a:t>s</a:t>
            </a:r>
            <a:r>
              <a:rPr lang="en-GB" sz="2400" b="1" dirty="0" smtClean="0"/>
              <a:t>ay “</a:t>
            </a:r>
            <a:r>
              <a:rPr lang="en-GB" sz="2400" b="1" dirty="0" smtClean="0">
                <a:solidFill>
                  <a:srgbClr val="FF0000"/>
                </a:solidFill>
              </a:rPr>
              <a:t>NO</a:t>
            </a:r>
            <a:r>
              <a:rPr lang="en-GB" sz="2400" b="1" dirty="0" smtClean="0"/>
              <a:t>” and tell someone you trust.</a:t>
            </a:r>
          </a:p>
          <a:p>
            <a:endParaRPr lang="en-GB" sz="2400" b="1" dirty="0"/>
          </a:p>
          <a:p>
            <a:r>
              <a:rPr lang="en-GB" sz="2400" b="1" dirty="0" smtClean="0"/>
              <a:t>Like – </a:t>
            </a:r>
          </a:p>
          <a:p>
            <a:pPr marL="285750" indent="-285750">
              <a:buFont typeface="Arial" panose="020B0604020202020204" pitchFamily="34" charset="0"/>
              <a:buChar char="•"/>
            </a:pPr>
            <a:r>
              <a:rPr lang="en-GB" sz="2400" b="1" dirty="0" smtClean="0"/>
              <a:t>Your parents</a:t>
            </a:r>
          </a:p>
          <a:p>
            <a:pPr marL="285750" indent="-285750">
              <a:buFont typeface="Arial" panose="020B0604020202020204" pitchFamily="34" charset="0"/>
              <a:buChar char="•"/>
            </a:pPr>
            <a:r>
              <a:rPr lang="en-GB" sz="2400" b="1" dirty="0" smtClean="0"/>
              <a:t>Teacher</a:t>
            </a:r>
          </a:p>
          <a:p>
            <a:pPr marL="285750" indent="-285750">
              <a:buFont typeface="Arial" panose="020B0604020202020204" pitchFamily="34" charset="0"/>
              <a:buChar char="•"/>
            </a:pPr>
            <a:r>
              <a:rPr lang="en-GB" sz="2400" b="1" dirty="0" smtClean="0"/>
              <a:t>Doctor</a:t>
            </a:r>
          </a:p>
          <a:p>
            <a:pPr marL="285750" indent="-285750">
              <a:buFont typeface="Arial" panose="020B0604020202020204" pitchFamily="34" charset="0"/>
              <a:buChar char="•"/>
            </a:pPr>
            <a:r>
              <a:rPr lang="en-GB" sz="2400" b="1" dirty="0" smtClean="0"/>
              <a:t>Friend’s parent</a:t>
            </a:r>
          </a:p>
          <a:p>
            <a:pPr marL="285750" indent="-285750">
              <a:buFont typeface="Arial" panose="020B0604020202020204" pitchFamily="34" charset="0"/>
              <a:buChar char="•"/>
            </a:pPr>
            <a:r>
              <a:rPr lang="en-GB" sz="2400" b="1" dirty="0" smtClean="0"/>
              <a:t>Police officer</a:t>
            </a:r>
          </a:p>
          <a:p>
            <a:pPr marL="285750" indent="-285750">
              <a:buFont typeface="Arial" panose="020B0604020202020204" pitchFamily="34" charset="0"/>
              <a:buChar char="•"/>
            </a:pPr>
            <a:r>
              <a:rPr lang="en-GB" sz="2400" b="1" dirty="0" smtClean="0"/>
              <a:t>Social Worker</a:t>
            </a:r>
            <a:endParaRPr lang="en-GB"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293096"/>
            <a:ext cx="244827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186" y="1736953"/>
            <a:ext cx="2520280" cy="199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3914775"/>
            <a:ext cx="1584176"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4486" y="4293096"/>
            <a:ext cx="310952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1484784"/>
            <a:ext cx="1800200" cy="2502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400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8964488" cy="5539978"/>
          </a:xfrm>
          <a:prstGeom prst="rect">
            <a:avLst/>
          </a:prstGeom>
          <a:noFill/>
        </p:spPr>
        <p:txBody>
          <a:bodyPr wrap="square" rtlCol="0">
            <a:spAutoFit/>
          </a:bodyPr>
          <a:lstStyle/>
          <a:p>
            <a:r>
              <a:rPr lang="en-GB" sz="2400" b="1" dirty="0" smtClean="0"/>
              <a:t>If someone tells you that you will be a bad child if you don’t touch them</a:t>
            </a:r>
          </a:p>
          <a:p>
            <a:r>
              <a:rPr lang="en-GB" sz="2400" b="1" dirty="0" smtClean="0"/>
              <a:t> or look at their private parts say</a:t>
            </a:r>
            <a:endParaRPr lang="en-GB" sz="2400" b="1"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sz="2400" b="1" dirty="0" smtClean="0"/>
              <a:t>If </a:t>
            </a:r>
            <a:r>
              <a:rPr lang="en-GB" sz="2400" b="1" dirty="0"/>
              <a:t>someone tells you that </a:t>
            </a:r>
            <a:r>
              <a:rPr lang="en-GB" sz="2400" b="1" dirty="0" smtClean="0"/>
              <a:t>their</a:t>
            </a:r>
          </a:p>
          <a:p>
            <a:r>
              <a:rPr lang="en-GB" sz="2400" b="1" dirty="0" smtClean="0"/>
              <a:t> </a:t>
            </a:r>
            <a:r>
              <a:rPr lang="en-GB" sz="2400" b="1" dirty="0"/>
              <a:t>touches are secret say:</a:t>
            </a:r>
          </a:p>
          <a:p>
            <a:endParaRPr lang="en-GB" dirty="0" smtClean="0"/>
          </a:p>
          <a:p>
            <a:endParaRPr lang="en-GB" dirty="0"/>
          </a:p>
          <a:p>
            <a:endParaRPr lang="en-GB"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3456383" cy="252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ular Callout 2"/>
          <p:cNvSpPr/>
          <p:nvPr/>
        </p:nvSpPr>
        <p:spPr>
          <a:xfrm>
            <a:off x="5076056" y="1268760"/>
            <a:ext cx="2880320" cy="1944216"/>
          </a:xfrm>
          <a:prstGeom prst="wedgeRectCallout">
            <a:avLst>
              <a:gd name="adj1" fmla="val -78451"/>
              <a:gd name="adj2" fmla="val -95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“No, I don’t believe that”!</a:t>
            </a:r>
          </a:p>
          <a:p>
            <a:pPr algn="ctr"/>
            <a:endParaRPr lang="en-GB" dirty="0"/>
          </a:p>
        </p:txBody>
      </p:sp>
      <p:sp>
        <p:nvSpPr>
          <p:cNvPr id="4" name="Rectangular Callout 3"/>
          <p:cNvSpPr/>
          <p:nvPr/>
        </p:nvSpPr>
        <p:spPr>
          <a:xfrm>
            <a:off x="5419327" y="3933055"/>
            <a:ext cx="2537049" cy="2160241"/>
          </a:xfrm>
          <a:prstGeom prst="wedgeRectCallout">
            <a:avLst>
              <a:gd name="adj1" fmla="val -90111"/>
              <a:gd name="adj2" fmla="val -17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“No, I don’t like secrets like that”!</a:t>
            </a:r>
          </a:p>
          <a:p>
            <a:pPr algn="ctr"/>
            <a:endParaRPr lang="en-GB" dirty="0"/>
          </a:p>
        </p:txBody>
      </p:sp>
    </p:spTree>
    <p:extLst>
      <p:ext uri="{BB962C8B-B14F-4D97-AF65-F5344CB8AC3E}">
        <p14:creationId xmlns:p14="http://schemas.microsoft.com/office/powerpoint/2010/main" val="2272659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9144000" cy="6186309"/>
          </a:xfrm>
          <a:prstGeom prst="rect">
            <a:avLst/>
          </a:prstGeom>
          <a:noFill/>
        </p:spPr>
        <p:txBody>
          <a:bodyPr wrap="square" rtlCol="0">
            <a:spAutoFit/>
          </a:bodyPr>
          <a:lstStyle/>
          <a:p>
            <a:endParaRPr lang="en-GB" sz="2400" dirty="0" smtClean="0"/>
          </a:p>
          <a:p>
            <a:r>
              <a:rPr lang="en-GB" sz="2400" b="1" dirty="0" smtClean="0"/>
              <a:t>If anyone makes you feel unsafe or uncomfortable:  </a:t>
            </a:r>
            <a:r>
              <a:rPr lang="en-GB" sz="2400" b="1" dirty="0" smtClean="0">
                <a:solidFill>
                  <a:srgbClr val="FF0000"/>
                </a:solidFill>
              </a:rPr>
              <a:t>Run Away </a:t>
            </a:r>
            <a:r>
              <a:rPr lang="en-GB" sz="2400" b="1" dirty="0" smtClean="0"/>
              <a:t>from them if you can! </a:t>
            </a:r>
          </a:p>
          <a:p>
            <a:endParaRPr lang="en-GB" sz="2400" b="1" dirty="0" smtClean="0"/>
          </a:p>
          <a:p>
            <a:r>
              <a:rPr lang="en-GB" sz="2400" b="1" dirty="0" smtClean="0">
                <a:solidFill>
                  <a:srgbClr val="FF0000"/>
                </a:solidFill>
              </a:rPr>
              <a:t>Scream!</a:t>
            </a:r>
            <a:r>
              <a:rPr lang="en-GB" sz="2400" b="1" dirty="0" smtClean="0"/>
              <a:t> </a:t>
            </a:r>
            <a:r>
              <a:rPr lang="en-GB" sz="2400" b="1" dirty="0" smtClean="0">
                <a:solidFill>
                  <a:srgbClr val="FF0000"/>
                </a:solidFill>
              </a:rPr>
              <a:t>Shout!</a:t>
            </a:r>
            <a:r>
              <a:rPr lang="en-GB" sz="2400" b="1" dirty="0" smtClean="0"/>
              <a:t> or </a:t>
            </a:r>
            <a:r>
              <a:rPr lang="en-GB" sz="2400" b="1" dirty="0" smtClean="0">
                <a:solidFill>
                  <a:srgbClr val="FF0000"/>
                </a:solidFill>
              </a:rPr>
              <a:t>Yell!</a:t>
            </a:r>
            <a:r>
              <a:rPr lang="en-GB" sz="2400" b="1" dirty="0" smtClean="0"/>
              <a:t> </a:t>
            </a:r>
          </a:p>
          <a:p>
            <a:r>
              <a:rPr lang="en-GB" sz="2400" b="1" dirty="0" smtClean="0"/>
              <a:t>to get someone’s attention.</a:t>
            </a:r>
          </a:p>
          <a:p>
            <a:endParaRPr lang="en-GB" dirty="0"/>
          </a:p>
          <a:p>
            <a:endParaRPr lang="en-GB" dirty="0" smtClean="0"/>
          </a:p>
          <a:p>
            <a:endParaRPr lang="en-GB" dirty="0"/>
          </a:p>
          <a:p>
            <a:r>
              <a:rPr lang="en-GB" sz="2400" b="1" dirty="0" smtClean="0"/>
              <a:t>Do anything you can to make</a:t>
            </a:r>
          </a:p>
          <a:p>
            <a:r>
              <a:rPr lang="en-GB" sz="2400" b="1" dirty="0" smtClean="0"/>
              <a:t> people notice!</a:t>
            </a:r>
          </a:p>
          <a:p>
            <a:endParaRPr lang="en-GB" dirty="0"/>
          </a:p>
          <a:p>
            <a:endParaRPr lang="en-GB" dirty="0" smtClean="0"/>
          </a:p>
          <a:p>
            <a:endParaRPr lang="en-GB" dirty="0"/>
          </a:p>
          <a:p>
            <a:endParaRPr lang="en-GB" dirty="0" smtClean="0"/>
          </a:p>
          <a:p>
            <a:endParaRPr lang="en-GB" dirty="0"/>
          </a:p>
          <a:p>
            <a:endParaRPr lang="en-GB" dirty="0"/>
          </a:p>
          <a:p>
            <a:endParaRPr lang="en-GB" dirty="0"/>
          </a:p>
          <a:p>
            <a:r>
              <a:rPr lang="en-GB" sz="2400" b="1" dirty="0" smtClean="0">
                <a:solidFill>
                  <a:srgbClr val="FF0000"/>
                </a:solidFill>
              </a:rPr>
              <a:t>Tell</a:t>
            </a:r>
            <a:r>
              <a:rPr lang="en-GB" sz="2400" b="1" dirty="0" smtClean="0"/>
              <a:t> your parents or another adult you can trust </a:t>
            </a:r>
            <a:r>
              <a:rPr lang="en-GB" sz="2400" b="1" dirty="0" smtClean="0">
                <a:solidFill>
                  <a:srgbClr val="FF0000"/>
                </a:solidFill>
              </a:rPr>
              <a:t>straight away</a:t>
            </a:r>
            <a:r>
              <a:rPr lang="en-GB" sz="2400" b="1" dirty="0" smtClean="0"/>
              <a:t>. </a:t>
            </a:r>
            <a:endParaRPr lang="en-GB"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070421"/>
            <a:ext cx="337208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035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7992888" cy="1569660"/>
          </a:xfrm>
          <a:prstGeom prst="rect">
            <a:avLst/>
          </a:prstGeom>
          <a:noFill/>
        </p:spPr>
        <p:txBody>
          <a:bodyPr wrap="square" rtlCol="0">
            <a:spAutoFit/>
          </a:bodyPr>
          <a:lstStyle/>
          <a:p>
            <a:r>
              <a:rPr lang="en-GB" sz="2400" b="1" dirty="0" smtClean="0"/>
              <a:t>Remember your body is special and it’s all yours!</a:t>
            </a:r>
          </a:p>
          <a:p>
            <a:r>
              <a:rPr lang="en-GB" sz="2400" b="1" dirty="0" smtClean="0"/>
              <a:t> You don’t have to let anyone</a:t>
            </a:r>
          </a:p>
          <a:p>
            <a:r>
              <a:rPr lang="en-GB" sz="2400" b="1" dirty="0" smtClean="0"/>
              <a:t>touch it in ways that make you feel bad.</a:t>
            </a:r>
          </a:p>
          <a:p>
            <a:endParaRPr lang="en-GB"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6696744" cy="4863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565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340768"/>
            <a:ext cx="2921670" cy="4006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25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208912" cy="584775"/>
          </a:xfrm>
          <a:prstGeom prst="rect">
            <a:avLst/>
          </a:prstGeom>
          <a:noFill/>
        </p:spPr>
        <p:txBody>
          <a:bodyPr wrap="square" rtlCol="0">
            <a:spAutoFit/>
          </a:bodyPr>
          <a:lstStyle/>
          <a:p>
            <a:r>
              <a:rPr lang="en-GB" sz="3200" dirty="0" smtClean="0"/>
              <a:t>We are all born with something wonderful!</a:t>
            </a:r>
            <a:endParaRPr lang="en-GB" sz="3200" dirty="0"/>
          </a:p>
        </p:txBody>
      </p:sp>
      <p:sp>
        <p:nvSpPr>
          <p:cNvPr id="3" name="TextBox 2"/>
          <p:cNvSpPr txBox="1"/>
          <p:nvPr/>
        </p:nvSpPr>
        <p:spPr>
          <a:xfrm>
            <a:off x="3779912" y="5949280"/>
            <a:ext cx="2408416" cy="584775"/>
          </a:xfrm>
          <a:prstGeom prst="rect">
            <a:avLst/>
          </a:prstGeom>
          <a:noFill/>
        </p:spPr>
        <p:txBody>
          <a:bodyPr wrap="none" rtlCol="0">
            <a:spAutoFit/>
          </a:bodyPr>
          <a:lstStyle/>
          <a:p>
            <a:r>
              <a:rPr lang="en-GB" sz="3200" dirty="0" smtClean="0"/>
              <a:t>It’s our body!</a:t>
            </a:r>
            <a:endParaRPr lang="en-GB" sz="3200" dirty="0"/>
          </a:p>
        </p:txBody>
      </p:sp>
      <p:sp>
        <p:nvSpPr>
          <p:cNvPr id="4" name="TextBox 3"/>
          <p:cNvSpPr txBox="1"/>
          <p:nvPr/>
        </p:nvSpPr>
        <p:spPr>
          <a:xfrm>
            <a:off x="395537" y="1268760"/>
            <a:ext cx="2448272" cy="2677656"/>
          </a:xfrm>
          <a:prstGeom prst="rect">
            <a:avLst/>
          </a:prstGeom>
          <a:noFill/>
        </p:spPr>
        <p:txBody>
          <a:bodyPr wrap="square" rtlCol="0">
            <a:spAutoFit/>
          </a:bodyPr>
          <a:lstStyle/>
          <a:p>
            <a:r>
              <a:rPr lang="en-GB" sz="2400" dirty="0" smtClean="0">
                <a:solidFill>
                  <a:srgbClr val="00B050"/>
                </a:solidFill>
              </a:rPr>
              <a:t>It has </a:t>
            </a:r>
            <a:r>
              <a:rPr lang="en-GB" sz="2400" dirty="0" smtClean="0">
                <a:solidFill>
                  <a:srgbClr val="00B050"/>
                </a:solidFill>
              </a:rPr>
              <a:t>up to five </a:t>
            </a:r>
            <a:r>
              <a:rPr lang="en-GB" sz="2400" dirty="0" smtClean="0">
                <a:solidFill>
                  <a:srgbClr val="00B050"/>
                </a:solidFill>
              </a:rPr>
              <a:t>senses:</a:t>
            </a:r>
          </a:p>
          <a:p>
            <a:r>
              <a:rPr lang="en-GB" sz="2400" dirty="0" smtClean="0">
                <a:solidFill>
                  <a:srgbClr val="00B050"/>
                </a:solidFill>
              </a:rPr>
              <a:t>Smell                                                         Touch</a:t>
            </a:r>
          </a:p>
          <a:p>
            <a:r>
              <a:rPr lang="en-GB" sz="2400" dirty="0" smtClean="0">
                <a:solidFill>
                  <a:srgbClr val="00B050"/>
                </a:solidFill>
              </a:rPr>
              <a:t>Hearing                                                       Taste</a:t>
            </a:r>
          </a:p>
          <a:p>
            <a:r>
              <a:rPr lang="en-GB" sz="2400" dirty="0" smtClean="0">
                <a:solidFill>
                  <a:srgbClr val="00B050"/>
                </a:solidFill>
              </a:rPr>
              <a:t>Sight</a:t>
            </a:r>
            <a:endParaRPr lang="en-GB" sz="2400" dirty="0">
              <a:solidFill>
                <a:srgbClr val="00B05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1" y="1030426"/>
            <a:ext cx="3250341" cy="217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64945" y="1101884"/>
            <a:ext cx="3079056" cy="2246769"/>
          </a:xfrm>
          <a:prstGeom prst="rect">
            <a:avLst/>
          </a:prstGeom>
          <a:noFill/>
        </p:spPr>
        <p:txBody>
          <a:bodyPr wrap="square" rtlCol="0">
            <a:spAutoFit/>
          </a:bodyPr>
          <a:lstStyle/>
          <a:p>
            <a:r>
              <a:rPr lang="en-GB" sz="2000" b="1" dirty="0" smtClean="0"/>
              <a:t>Not all of our senses may work we may be deaf, not see well, or be able to talk  or even smell. We may need help to move or to do things!</a:t>
            </a:r>
            <a:endParaRPr lang="en-GB" sz="20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215" y="4077072"/>
            <a:ext cx="2572190" cy="257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118" y="3669477"/>
            <a:ext cx="2384709" cy="257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369" y="3573016"/>
            <a:ext cx="226657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3023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095212" cy="3600986"/>
          </a:xfrm>
          <a:prstGeom prst="rect">
            <a:avLst/>
          </a:prstGeom>
          <a:noFill/>
        </p:spPr>
        <p:txBody>
          <a:bodyPr wrap="none" rtlCol="0">
            <a:spAutoFit/>
          </a:bodyPr>
          <a:lstStyle/>
          <a:p>
            <a:r>
              <a:rPr lang="en-GB" sz="2400" b="1" dirty="0" smtClean="0"/>
              <a:t>Our bodies allow us to do many things such as – </a:t>
            </a:r>
          </a:p>
          <a:p>
            <a:endParaRPr lang="en-GB" dirty="0"/>
          </a:p>
          <a:p>
            <a:pPr marL="285750" indent="-285750">
              <a:buFont typeface="Arial" panose="020B0604020202020204" pitchFamily="34" charset="0"/>
              <a:buChar char="•"/>
            </a:pPr>
            <a:r>
              <a:rPr lang="en-GB" sz="2400" b="1" dirty="0" smtClean="0"/>
              <a:t>Playing with friends or toys</a:t>
            </a:r>
          </a:p>
          <a:p>
            <a:pPr marL="285750" indent="-285750">
              <a:buFont typeface="Arial" panose="020B0604020202020204" pitchFamily="34" charset="0"/>
              <a:buChar char="•"/>
            </a:pPr>
            <a:r>
              <a:rPr lang="en-GB" sz="2400" b="1" dirty="0" smtClean="0"/>
              <a:t>Doing sports like football, cycling and running</a:t>
            </a:r>
          </a:p>
          <a:p>
            <a:pPr marL="285750" indent="-285750">
              <a:buFont typeface="Arial" panose="020B0604020202020204" pitchFamily="34" charset="0"/>
              <a:buChar char="•"/>
            </a:pPr>
            <a:r>
              <a:rPr lang="en-GB" sz="2400" b="1" dirty="0" smtClean="0"/>
              <a:t>Eating</a:t>
            </a:r>
          </a:p>
          <a:p>
            <a:pPr marL="285750" indent="-285750">
              <a:buFont typeface="Arial" panose="020B0604020202020204" pitchFamily="34" charset="0"/>
              <a:buChar char="•"/>
            </a:pPr>
            <a:r>
              <a:rPr lang="en-GB" sz="2400" b="1" dirty="0" smtClean="0"/>
              <a:t>Sleeping</a:t>
            </a:r>
          </a:p>
          <a:p>
            <a:pPr marL="285750" indent="-285750">
              <a:buFont typeface="Arial" panose="020B0604020202020204" pitchFamily="34" charset="0"/>
              <a:buChar char="•"/>
            </a:pPr>
            <a:r>
              <a:rPr lang="en-GB" sz="2400" b="1" dirty="0" smtClean="0"/>
              <a:t>Learning / School work</a:t>
            </a:r>
          </a:p>
          <a:p>
            <a:pPr marL="285750" indent="-285750">
              <a:buFont typeface="Arial" panose="020B0604020202020204" pitchFamily="34" charset="0"/>
              <a:buChar char="•"/>
            </a:pPr>
            <a:r>
              <a:rPr lang="en-GB" sz="2400" b="1" dirty="0" smtClean="0"/>
              <a:t>Growing</a:t>
            </a:r>
          </a:p>
          <a:p>
            <a:pPr marL="285750" indent="-285750">
              <a:buFont typeface="Arial" panose="020B0604020202020204" pitchFamily="34" charset="0"/>
              <a:buChar char="•"/>
            </a:pPr>
            <a:r>
              <a:rPr lang="en-GB" sz="2400" b="1" dirty="0" smtClean="0"/>
              <a:t>Feeling happy and sad</a:t>
            </a:r>
          </a:p>
          <a:p>
            <a:pPr marL="285750" indent="-285750">
              <a:buFont typeface="Arial" panose="020B0604020202020204" pitchFamily="34" charset="0"/>
              <a:buChar char="•"/>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740" y="656985"/>
            <a:ext cx="140905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20671"/>
            <a:ext cx="287980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777753"/>
            <a:ext cx="2281771" cy="275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319" y="4149080"/>
            <a:ext cx="2047785" cy="253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1840" y="1838978"/>
            <a:ext cx="1894439" cy="217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056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151" y="260648"/>
            <a:ext cx="3960440" cy="6463308"/>
          </a:xfrm>
          <a:prstGeom prst="rect">
            <a:avLst/>
          </a:prstGeom>
          <a:noFill/>
        </p:spPr>
        <p:txBody>
          <a:bodyPr wrap="square" rtlCol="0">
            <a:spAutoFit/>
          </a:bodyPr>
          <a:lstStyle/>
          <a:p>
            <a:r>
              <a:rPr lang="en-GB" sz="2400" b="1" dirty="0" smtClean="0"/>
              <a:t>Your body is all yours. You can choose what you do with it.</a:t>
            </a:r>
          </a:p>
          <a:p>
            <a:r>
              <a:rPr lang="en-GB" sz="2400" b="1" dirty="0" smtClean="0"/>
              <a:t>Like –</a:t>
            </a:r>
            <a:endParaRPr lang="en-GB" sz="2400" b="1" dirty="0"/>
          </a:p>
          <a:p>
            <a:pPr marL="285750" indent="-285750">
              <a:buFont typeface="Arial" panose="020B0604020202020204" pitchFamily="34" charset="0"/>
              <a:buChar char="•"/>
            </a:pPr>
            <a:r>
              <a:rPr lang="en-GB" sz="2400" b="1" dirty="0" smtClean="0"/>
              <a:t>Cuddling a pet</a:t>
            </a:r>
          </a:p>
          <a:p>
            <a:pPr marL="285750" indent="-285750">
              <a:buFont typeface="Arial" panose="020B0604020202020204" pitchFamily="34" charset="0"/>
              <a:buChar char="•"/>
            </a:pPr>
            <a:r>
              <a:rPr lang="en-GB" sz="2400" b="1" dirty="0" smtClean="0"/>
              <a:t>Holding hands</a:t>
            </a:r>
          </a:p>
          <a:p>
            <a:pPr marL="285750" indent="-285750">
              <a:buFont typeface="Arial" panose="020B0604020202020204" pitchFamily="34" charset="0"/>
              <a:buChar char="•"/>
            </a:pPr>
            <a:r>
              <a:rPr lang="en-GB" sz="2400" b="1" dirty="0" smtClean="0"/>
              <a:t>Hugging</a:t>
            </a:r>
          </a:p>
          <a:p>
            <a:pPr marL="285750" indent="-285750">
              <a:buFont typeface="Arial" panose="020B0604020202020204" pitchFamily="34" charset="0"/>
              <a:buChar char="•"/>
            </a:pPr>
            <a:r>
              <a:rPr lang="en-GB" sz="2400" b="1" dirty="0" smtClean="0"/>
              <a:t>Tickles that make you giggle</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r>
              <a:rPr lang="en-GB" sz="2400" b="1" dirty="0" smtClean="0"/>
              <a:t>These are good touches.</a:t>
            </a:r>
            <a:endParaRPr lang="en-GB" b="1" dirty="0"/>
          </a:p>
          <a:p>
            <a:r>
              <a:rPr lang="en-GB" sz="2400" b="1" dirty="0" smtClean="0"/>
              <a:t>They make </a:t>
            </a:r>
            <a:r>
              <a:rPr lang="en-GB" sz="2400" b="1" dirty="0"/>
              <a:t>u</a:t>
            </a:r>
            <a:r>
              <a:rPr lang="en-GB" sz="2400" b="1" dirty="0" smtClean="0"/>
              <a:t>s feel happy and safe.</a:t>
            </a:r>
            <a:endParaRPr lang="en-GB" sz="2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60648"/>
            <a:ext cx="207682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314" y="4847052"/>
            <a:ext cx="4458072" cy="185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29" y="3717032"/>
            <a:ext cx="4104456" cy="188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8985" y="1063005"/>
            <a:ext cx="2763365" cy="189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4013" y="2951107"/>
            <a:ext cx="2378347"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076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9" y="332656"/>
            <a:ext cx="5112568" cy="5724644"/>
          </a:xfrm>
          <a:prstGeom prst="rect">
            <a:avLst/>
          </a:prstGeom>
          <a:noFill/>
        </p:spPr>
        <p:txBody>
          <a:bodyPr wrap="square" rtlCol="0">
            <a:spAutoFit/>
          </a:bodyPr>
          <a:lstStyle/>
          <a:p>
            <a:r>
              <a:rPr lang="en-GB" sz="2800" b="1" dirty="0" smtClean="0"/>
              <a:t>Sometimes touches don’t feel good………</a:t>
            </a:r>
          </a:p>
          <a:p>
            <a:endParaRPr lang="en-GB" dirty="0"/>
          </a:p>
          <a:p>
            <a:r>
              <a:rPr lang="en-GB" sz="2400" b="1" dirty="0" smtClean="0"/>
              <a:t>Like when – </a:t>
            </a:r>
          </a:p>
          <a:p>
            <a:endParaRPr lang="en-GB" dirty="0"/>
          </a:p>
          <a:p>
            <a:pPr marL="285750" indent="-285750">
              <a:buFont typeface="Arial" panose="020B0604020202020204" pitchFamily="34" charset="0"/>
              <a:buChar char="•"/>
            </a:pPr>
            <a:r>
              <a:rPr lang="en-GB" sz="2400" b="1" dirty="0" smtClean="0"/>
              <a:t>Someone </a:t>
            </a:r>
            <a:r>
              <a:rPr lang="en-GB" sz="2400" b="1" dirty="0" smtClean="0">
                <a:solidFill>
                  <a:srgbClr val="FF0000"/>
                </a:solidFill>
              </a:rPr>
              <a:t>pushes</a:t>
            </a:r>
            <a:r>
              <a:rPr lang="en-GB" sz="2400" b="1" dirty="0" smtClean="0"/>
              <a:t> you</a:t>
            </a:r>
          </a:p>
          <a:p>
            <a:pPr marL="285750" indent="-285750">
              <a:buFont typeface="Arial" panose="020B0604020202020204" pitchFamily="34" charset="0"/>
              <a:buChar char="•"/>
            </a:pPr>
            <a:r>
              <a:rPr lang="en-GB" sz="2400" b="1" dirty="0" smtClean="0"/>
              <a:t>Someone </a:t>
            </a:r>
            <a:r>
              <a:rPr lang="en-GB" sz="2400" b="1" dirty="0" smtClean="0">
                <a:solidFill>
                  <a:srgbClr val="FF0000"/>
                </a:solidFill>
              </a:rPr>
              <a:t>hits</a:t>
            </a:r>
            <a:r>
              <a:rPr lang="en-GB" sz="2400" b="1" dirty="0" smtClean="0"/>
              <a:t> you</a:t>
            </a:r>
          </a:p>
          <a:p>
            <a:pPr marL="285750" indent="-285750">
              <a:buFont typeface="Arial" panose="020B0604020202020204" pitchFamily="34" charset="0"/>
              <a:buChar char="•"/>
            </a:pPr>
            <a:r>
              <a:rPr lang="en-GB" sz="2400" b="1" dirty="0" smtClean="0"/>
              <a:t>Someone </a:t>
            </a:r>
            <a:r>
              <a:rPr lang="en-GB" sz="2400" b="1" dirty="0" smtClean="0">
                <a:solidFill>
                  <a:srgbClr val="FF0000"/>
                </a:solidFill>
              </a:rPr>
              <a:t>pulls</a:t>
            </a:r>
            <a:r>
              <a:rPr lang="en-GB" sz="2400" b="1" dirty="0" smtClean="0"/>
              <a:t> your hair</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smtClean="0"/>
          </a:p>
          <a:p>
            <a:r>
              <a:rPr lang="en-GB" sz="2400" b="1" dirty="0" smtClean="0"/>
              <a:t>Then you have to shout </a:t>
            </a:r>
            <a:r>
              <a:rPr lang="en-GB" sz="2800" b="1" dirty="0" smtClean="0"/>
              <a:t>“</a:t>
            </a:r>
            <a:r>
              <a:rPr lang="en-GB" sz="2800" b="1" dirty="0" smtClean="0">
                <a:solidFill>
                  <a:srgbClr val="FF0000"/>
                </a:solidFill>
              </a:rPr>
              <a:t>STOP</a:t>
            </a:r>
            <a:r>
              <a:rPr lang="en-GB" sz="2800" b="1" dirty="0" smtClean="0"/>
              <a:t>”!</a:t>
            </a:r>
          </a:p>
          <a:p>
            <a:endParaRPr lang="en-GB" b="1" dirty="0"/>
          </a:p>
          <a:p>
            <a:r>
              <a:rPr lang="en-GB" sz="2400" b="1" dirty="0" smtClean="0"/>
              <a:t>You are in charge of your body.</a:t>
            </a:r>
          </a:p>
          <a:p>
            <a:r>
              <a:rPr lang="en-GB" sz="2400" b="1" dirty="0" smtClean="0"/>
              <a:t>You decide which touches feel</a:t>
            </a:r>
          </a:p>
          <a:p>
            <a:r>
              <a:rPr lang="en-GB" sz="2400" b="1" dirty="0" smtClean="0"/>
              <a:t>safe and good, and which ones feel unsafe and bad.</a:t>
            </a:r>
            <a:endParaRPr lang="en-GB" sz="2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147" y="1052736"/>
            <a:ext cx="349973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018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116633"/>
            <a:ext cx="8352928" cy="2308324"/>
          </a:xfrm>
          <a:prstGeom prst="rect">
            <a:avLst/>
          </a:prstGeom>
          <a:noFill/>
        </p:spPr>
        <p:txBody>
          <a:bodyPr wrap="square" rtlCol="0">
            <a:spAutoFit/>
          </a:bodyPr>
          <a:lstStyle/>
          <a:p>
            <a:r>
              <a:rPr lang="en-GB" sz="2400" b="1" dirty="0" smtClean="0"/>
              <a:t>Some parts of your body are private.</a:t>
            </a:r>
          </a:p>
          <a:p>
            <a:r>
              <a:rPr lang="en-GB" sz="2400" b="1" dirty="0" smtClean="0"/>
              <a:t>These are the parts that you cover with clothes;</a:t>
            </a:r>
          </a:p>
          <a:p>
            <a:r>
              <a:rPr lang="en-GB" sz="2400" b="1" dirty="0" smtClean="0"/>
              <a:t>even when you go swimming.</a:t>
            </a:r>
          </a:p>
          <a:p>
            <a:endParaRPr lang="en-GB" dirty="0" smtClean="0"/>
          </a:p>
          <a:p>
            <a:endParaRPr lang="en-GB" dirty="0" smtClean="0"/>
          </a:p>
          <a:p>
            <a:endParaRPr lang="en-GB" dirty="0"/>
          </a:p>
          <a:p>
            <a:endParaRPr lang="en-GB"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27" y="1412776"/>
            <a:ext cx="762000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972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148" y="116632"/>
            <a:ext cx="5288484" cy="6678751"/>
          </a:xfrm>
          <a:prstGeom prst="rect">
            <a:avLst/>
          </a:prstGeom>
          <a:noFill/>
        </p:spPr>
        <p:txBody>
          <a:bodyPr wrap="square" rtlCol="0">
            <a:spAutoFit/>
          </a:bodyPr>
          <a:lstStyle/>
          <a:p>
            <a:r>
              <a:rPr lang="en-GB" sz="2800" b="1" dirty="0" smtClean="0"/>
              <a:t>Remember the Underwear Rule</a:t>
            </a:r>
            <a:r>
              <a:rPr lang="en-GB" sz="2800" dirty="0" smtClean="0"/>
              <a:t>………………</a:t>
            </a:r>
          </a:p>
          <a:p>
            <a:endParaRPr lang="en-GB" dirty="0"/>
          </a:p>
          <a:p>
            <a:r>
              <a:rPr lang="en-GB" sz="3200" b="1" dirty="0" smtClean="0">
                <a:solidFill>
                  <a:srgbClr val="FF0000"/>
                </a:solidFill>
              </a:rPr>
              <a:t>P</a:t>
            </a:r>
            <a:r>
              <a:rPr lang="en-GB" sz="2400" b="1" dirty="0" smtClean="0"/>
              <a:t>rivates are Private  </a:t>
            </a:r>
          </a:p>
          <a:p>
            <a:endParaRPr lang="en-GB" dirty="0"/>
          </a:p>
          <a:p>
            <a:r>
              <a:rPr lang="en-GB" sz="3200" b="1" dirty="0" smtClean="0">
                <a:solidFill>
                  <a:srgbClr val="FF0000"/>
                </a:solidFill>
              </a:rPr>
              <a:t>A</a:t>
            </a:r>
            <a:r>
              <a:rPr lang="en-GB" sz="2400" b="1" dirty="0" smtClean="0"/>
              <a:t>lways remember your body</a:t>
            </a:r>
          </a:p>
          <a:p>
            <a:r>
              <a:rPr lang="en-GB" sz="2400" b="1" dirty="0" smtClean="0"/>
              <a:t> belongs to you</a:t>
            </a:r>
          </a:p>
          <a:p>
            <a:endParaRPr lang="en-GB" dirty="0"/>
          </a:p>
          <a:p>
            <a:endParaRPr lang="en-GB" dirty="0" smtClean="0"/>
          </a:p>
          <a:p>
            <a:r>
              <a:rPr lang="en-GB" sz="3200" b="1" dirty="0" smtClean="0">
                <a:solidFill>
                  <a:srgbClr val="FF0000"/>
                </a:solidFill>
              </a:rPr>
              <a:t>N</a:t>
            </a:r>
            <a:r>
              <a:rPr lang="en-GB" sz="2400" b="1" dirty="0" smtClean="0"/>
              <a:t>o means No</a:t>
            </a:r>
          </a:p>
          <a:p>
            <a:endParaRPr lang="en-GB" dirty="0"/>
          </a:p>
          <a:p>
            <a:endParaRPr lang="en-GB" dirty="0" smtClean="0"/>
          </a:p>
          <a:p>
            <a:r>
              <a:rPr lang="en-GB" sz="3600" b="1" dirty="0" smtClean="0">
                <a:solidFill>
                  <a:srgbClr val="FF0000"/>
                </a:solidFill>
              </a:rPr>
              <a:t>T</a:t>
            </a:r>
            <a:r>
              <a:rPr lang="en-GB" sz="2400" b="1" dirty="0" smtClean="0"/>
              <a:t>alk about secrets that upset you</a:t>
            </a:r>
          </a:p>
          <a:p>
            <a:endParaRPr lang="en-GB" dirty="0"/>
          </a:p>
          <a:p>
            <a:endParaRPr lang="en-GB" dirty="0" smtClean="0"/>
          </a:p>
          <a:p>
            <a:r>
              <a:rPr lang="en-GB" sz="3600" b="1" dirty="0" smtClean="0">
                <a:solidFill>
                  <a:srgbClr val="FF0000"/>
                </a:solidFill>
              </a:rPr>
              <a:t>S</a:t>
            </a:r>
            <a:r>
              <a:rPr lang="en-GB" sz="2400" b="1" dirty="0" smtClean="0"/>
              <a:t>peak up, someone can help </a:t>
            </a:r>
          </a:p>
          <a:p>
            <a:r>
              <a:rPr lang="en-GB" dirty="0" smtClean="0"/>
              <a:t>   </a:t>
            </a:r>
          </a:p>
          <a:p>
            <a:r>
              <a:rPr lang="en-GB" dirty="0" smtClean="0"/>
              <a:t>      NSPCC</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423" y="398720"/>
            <a:ext cx="216024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924" y="2342936"/>
            <a:ext cx="2671565" cy="206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5" y="398719"/>
            <a:ext cx="1402869" cy="202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601" y="3758337"/>
            <a:ext cx="2076822" cy="207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0423" y="4653136"/>
            <a:ext cx="2490257" cy="133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882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4968552" cy="6678751"/>
          </a:xfrm>
          <a:prstGeom prst="rect">
            <a:avLst/>
          </a:prstGeom>
          <a:noFill/>
        </p:spPr>
        <p:txBody>
          <a:bodyPr wrap="square" rtlCol="0">
            <a:spAutoFit/>
          </a:bodyPr>
          <a:lstStyle/>
          <a:p>
            <a:r>
              <a:rPr lang="en-GB" sz="2400" b="1" dirty="0" smtClean="0"/>
              <a:t>When you were a baby your parents touched your private parts </a:t>
            </a:r>
          </a:p>
          <a:p>
            <a:r>
              <a:rPr lang="en-GB" sz="2400" b="1" dirty="0" smtClean="0"/>
              <a:t>when they changed your nappy and took care of you. </a:t>
            </a:r>
          </a:p>
          <a:p>
            <a:endParaRPr lang="en-GB" sz="2000" b="1" dirty="0" smtClean="0"/>
          </a:p>
          <a:p>
            <a:r>
              <a:rPr lang="en-GB" sz="2400" b="1" dirty="0" smtClean="0"/>
              <a:t>Sometimes now you are older your parents still need to help with keeping you clean, washing and making sure you brush your teeth.</a:t>
            </a:r>
          </a:p>
          <a:p>
            <a:r>
              <a:rPr lang="en-GB" sz="2400" b="1" dirty="0" smtClean="0"/>
              <a:t>Sometimes you may need to be taken to see a doctor or nurse  when you are hurt or poorly to be examined, but you can always have your parent or trusted carer to be with you if this happens.</a:t>
            </a:r>
            <a:endParaRPr lang="en-GB"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83594"/>
            <a:ext cx="2524435" cy="188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346167"/>
            <a:ext cx="2524435" cy="2387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010568"/>
            <a:ext cx="2524434" cy="235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911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289" y="188640"/>
            <a:ext cx="9036496" cy="5355312"/>
          </a:xfrm>
          <a:prstGeom prst="rect">
            <a:avLst/>
          </a:prstGeom>
          <a:noFill/>
        </p:spPr>
        <p:txBody>
          <a:bodyPr wrap="square" rtlCol="0">
            <a:spAutoFit/>
          </a:bodyPr>
          <a:lstStyle/>
          <a:p>
            <a:r>
              <a:rPr lang="en-GB" sz="2400" b="1" dirty="0" smtClean="0"/>
              <a:t>If someone asks you take off your clothes</a:t>
            </a:r>
          </a:p>
          <a:p>
            <a:r>
              <a:rPr lang="en-GB" sz="2400" b="1" dirty="0" smtClean="0"/>
              <a:t> and wants to touch</a:t>
            </a:r>
          </a:p>
          <a:p>
            <a:r>
              <a:rPr lang="en-GB" sz="2400" b="1" dirty="0" smtClean="0"/>
              <a:t>your private parts</a:t>
            </a:r>
          </a:p>
          <a:p>
            <a:r>
              <a:rPr lang="en-GB" sz="2400" b="1" dirty="0" smtClean="0"/>
              <a:t>Say:</a:t>
            </a:r>
            <a:endParaRPr lang="en-GB" sz="2400" b="1"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sz="2400" b="1" dirty="0" smtClean="0"/>
              <a:t>If Someone askes you to look at </a:t>
            </a:r>
          </a:p>
          <a:p>
            <a:r>
              <a:rPr lang="en-GB" sz="2400" b="1" dirty="0" smtClean="0"/>
              <a:t>or touch their private parts say: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390132"/>
            <a:ext cx="3050537"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137289" y="1988840"/>
            <a:ext cx="2016224" cy="2016224"/>
          </a:xfrm>
          <a:prstGeom prst="wedgeRectCallout">
            <a:avLst>
              <a:gd name="adj1" fmla="val 111788"/>
              <a:gd name="adj2" fmla="val 2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“No, I won’t do that”!</a:t>
            </a:r>
          </a:p>
          <a:p>
            <a:pPr algn="ctr"/>
            <a:endParaRPr lang="en-GB" dirty="0"/>
          </a:p>
        </p:txBody>
      </p:sp>
      <p:sp>
        <p:nvSpPr>
          <p:cNvPr id="6" name="Rectangular Callout 5"/>
          <p:cNvSpPr/>
          <p:nvPr/>
        </p:nvSpPr>
        <p:spPr>
          <a:xfrm>
            <a:off x="6874830" y="3329220"/>
            <a:ext cx="2029817" cy="2188011"/>
          </a:xfrm>
          <a:prstGeom prst="wedgeRectCallout">
            <a:avLst>
              <a:gd name="adj1" fmla="val -81580"/>
              <a:gd name="adj2" fmla="val -559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 </a:t>
            </a:r>
            <a:r>
              <a:rPr lang="en-GB" sz="2400" b="1" dirty="0">
                <a:solidFill>
                  <a:srgbClr val="FF0000"/>
                </a:solidFill>
              </a:rPr>
              <a:t>“No, I don’t want to”!</a:t>
            </a:r>
          </a:p>
          <a:p>
            <a:pPr algn="ctr"/>
            <a:endParaRPr lang="en-GB" dirty="0"/>
          </a:p>
        </p:txBody>
      </p:sp>
    </p:spTree>
    <p:extLst>
      <p:ext uri="{BB962C8B-B14F-4D97-AF65-F5344CB8AC3E}">
        <p14:creationId xmlns:p14="http://schemas.microsoft.com/office/powerpoint/2010/main" val="1915547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418</TotalTime>
  <Words>563</Words>
  <Application>Microsoft Office PowerPoint</Application>
  <PresentationFormat>On-screen Show (4:3)</PresentationFormat>
  <Paragraphs>141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Safe Touch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Customer Service Direct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Touch</dc:title>
  <dc:creator>pagerj</dc:creator>
  <cp:lastModifiedBy>Rebecca Page</cp:lastModifiedBy>
  <cp:revision>40</cp:revision>
  <dcterms:created xsi:type="dcterms:W3CDTF">2015-01-20T12:58:47Z</dcterms:created>
  <dcterms:modified xsi:type="dcterms:W3CDTF">2015-04-21T08:33:32Z</dcterms:modified>
</cp:coreProperties>
</file>